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sldIdLst>
    <p:sldId id="256" r:id="rId2"/>
    <p:sldId id="257" r:id="rId3"/>
    <p:sldId id="259" r:id="rId4"/>
    <p:sldId id="260" r:id="rId5"/>
    <p:sldId id="261" r:id="rId6"/>
    <p:sldId id="262" r:id="rId7"/>
    <p:sldId id="263" r:id="rId8"/>
    <p:sldId id="264" r:id="rId9"/>
    <p:sldId id="266" r:id="rId10"/>
    <p:sldId id="268" r:id="rId11"/>
    <p:sldId id="274" r:id="rId12"/>
    <p:sldId id="269" r:id="rId13"/>
    <p:sldId id="270" r:id="rId14"/>
    <p:sldId id="271"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8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FA59420-080A-427D-8B6B-BDCE8ED99B40}" type="datetimeFigureOut">
              <a:rPr lang="en-US" smtClean="0"/>
              <a:t>7/22/2019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42576-B408-4CAF-9151-4DDE82DBC28A}" type="slidenum">
              <a:rPr lang="en-US" smtClean="0"/>
              <a:t>‹#›</a:t>
            </a:fld>
            <a:endParaRPr lang="en-US"/>
          </a:p>
        </p:txBody>
      </p:sp>
    </p:spTree>
    <p:extLst>
      <p:ext uri="{BB962C8B-B14F-4D97-AF65-F5344CB8AC3E}">
        <p14:creationId xmlns:p14="http://schemas.microsoft.com/office/powerpoint/2010/main" val="1047789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6FA59420-080A-427D-8B6B-BDCE8ED99B40}" type="datetimeFigureOut">
              <a:rPr lang="en-US" smtClean="0"/>
              <a:t>7/22/2019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42576-B408-4CAF-9151-4DDE82DBC28A}" type="slidenum">
              <a:rPr lang="en-US" smtClean="0"/>
              <a:t>‹#›</a:t>
            </a:fld>
            <a:endParaRPr lang="en-US"/>
          </a:p>
        </p:txBody>
      </p:sp>
    </p:spTree>
    <p:extLst>
      <p:ext uri="{BB962C8B-B14F-4D97-AF65-F5344CB8AC3E}">
        <p14:creationId xmlns:p14="http://schemas.microsoft.com/office/powerpoint/2010/main" val="914002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6FA59420-080A-427D-8B6B-BDCE8ED99B40}" type="datetimeFigureOut">
              <a:rPr lang="en-US" smtClean="0"/>
              <a:t>7/22/2019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42576-B408-4CAF-9151-4DDE82DBC28A}" type="slidenum">
              <a:rPr lang="en-US" smtClean="0"/>
              <a:t>‹#›</a:t>
            </a:fld>
            <a:endParaRPr lang="en-US"/>
          </a:p>
        </p:txBody>
      </p:sp>
    </p:spTree>
    <p:extLst>
      <p:ext uri="{BB962C8B-B14F-4D97-AF65-F5344CB8AC3E}">
        <p14:creationId xmlns:p14="http://schemas.microsoft.com/office/powerpoint/2010/main" val="119312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6FA59420-080A-427D-8B6B-BDCE8ED99B40}" type="datetimeFigureOut">
              <a:rPr lang="en-US" smtClean="0"/>
              <a:t>7/22/2019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42576-B408-4CAF-9151-4DDE82DBC28A}" type="slidenum">
              <a:rPr lang="en-US" smtClean="0"/>
              <a:t>‹#›</a:t>
            </a:fld>
            <a:endParaRPr lang="en-US"/>
          </a:p>
        </p:txBody>
      </p:sp>
    </p:spTree>
    <p:extLst>
      <p:ext uri="{BB962C8B-B14F-4D97-AF65-F5344CB8AC3E}">
        <p14:creationId xmlns:p14="http://schemas.microsoft.com/office/powerpoint/2010/main" val="3061007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FA59420-080A-427D-8B6B-BDCE8ED99B40}" type="datetimeFigureOut">
              <a:rPr lang="en-US" smtClean="0"/>
              <a:t>7/22/2019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42576-B408-4CAF-9151-4DDE82DBC28A}" type="slidenum">
              <a:rPr lang="en-US" smtClean="0"/>
              <a:t>‹#›</a:t>
            </a:fld>
            <a:endParaRPr lang="en-US"/>
          </a:p>
        </p:txBody>
      </p:sp>
    </p:spTree>
    <p:extLst>
      <p:ext uri="{BB962C8B-B14F-4D97-AF65-F5344CB8AC3E}">
        <p14:creationId xmlns:p14="http://schemas.microsoft.com/office/powerpoint/2010/main" val="1969851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6FA59420-080A-427D-8B6B-BDCE8ED99B40}" type="datetimeFigureOut">
              <a:rPr lang="en-US" smtClean="0"/>
              <a:t>7/22/2019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42576-B408-4CAF-9151-4DDE82DBC28A}" type="slidenum">
              <a:rPr lang="en-US" smtClean="0"/>
              <a:t>‹#›</a:t>
            </a:fld>
            <a:endParaRPr lang="en-US"/>
          </a:p>
        </p:txBody>
      </p:sp>
    </p:spTree>
    <p:extLst>
      <p:ext uri="{BB962C8B-B14F-4D97-AF65-F5344CB8AC3E}">
        <p14:creationId xmlns:p14="http://schemas.microsoft.com/office/powerpoint/2010/main" val="341917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6FA59420-080A-427D-8B6B-BDCE8ED99B40}" type="datetimeFigureOut">
              <a:rPr lang="en-US" smtClean="0"/>
              <a:t>7/22/2019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42576-B408-4CAF-9151-4DDE82DBC28A}" type="slidenum">
              <a:rPr lang="en-US" smtClean="0"/>
              <a:t>‹#›</a:t>
            </a:fld>
            <a:endParaRPr lang="en-US"/>
          </a:p>
        </p:txBody>
      </p:sp>
    </p:spTree>
    <p:extLst>
      <p:ext uri="{BB962C8B-B14F-4D97-AF65-F5344CB8AC3E}">
        <p14:creationId xmlns:p14="http://schemas.microsoft.com/office/powerpoint/2010/main" val="280918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FA59420-080A-427D-8B6B-BDCE8ED99B40}" type="datetimeFigureOut">
              <a:rPr lang="en-US" smtClean="0"/>
              <a:t>7/22/2019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42576-B408-4CAF-9151-4DDE82DBC28A}" type="slidenum">
              <a:rPr lang="en-US" smtClean="0"/>
              <a:t>‹#›</a:t>
            </a:fld>
            <a:endParaRPr lang="en-US"/>
          </a:p>
        </p:txBody>
      </p:sp>
    </p:spTree>
    <p:extLst>
      <p:ext uri="{BB962C8B-B14F-4D97-AF65-F5344CB8AC3E}">
        <p14:creationId xmlns:p14="http://schemas.microsoft.com/office/powerpoint/2010/main" val="3777948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A59420-080A-427D-8B6B-BDCE8ED99B40}" type="datetimeFigureOut">
              <a:rPr lang="en-US" smtClean="0"/>
              <a:t>7/22/2019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42576-B408-4CAF-9151-4DDE82DBC28A}" type="slidenum">
              <a:rPr lang="en-US" smtClean="0"/>
              <a:t>‹#›</a:t>
            </a:fld>
            <a:endParaRPr lang="en-US"/>
          </a:p>
        </p:txBody>
      </p:sp>
    </p:spTree>
    <p:extLst>
      <p:ext uri="{BB962C8B-B14F-4D97-AF65-F5344CB8AC3E}">
        <p14:creationId xmlns:p14="http://schemas.microsoft.com/office/powerpoint/2010/main" val="1235908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FA59420-080A-427D-8B6B-BDCE8ED99B40}" type="datetimeFigureOut">
              <a:rPr lang="en-US" smtClean="0"/>
              <a:t>7/22/2019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42576-B408-4CAF-9151-4DDE82DBC28A}" type="slidenum">
              <a:rPr lang="en-US" smtClean="0"/>
              <a:t>‹#›</a:t>
            </a:fld>
            <a:endParaRPr lang="en-US"/>
          </a:p>
        </p:txBody>
      </p:sp>
    </p:spTree>
    <p:extLst>
      <p:ext uri="{BB962C8B-B14F-4D97-AF65-F5344CB8AC3E}">
        <p14:creationId xmlns:p14="http://schemas.microsoft.com/office/powerpoint/2010/main" val="1022795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FA59420-080A-427D-8B6B-BDCE8ED99B40}" type="datetimeFigureOut">
              <a:rPr lang="en-US" smtClean="0"/>
              <a:t>7/22/2019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42576-B408-4CAF-9151-4DDE82DBC28A}" type="slidenum">
              <a:rPr lang="en-US" smtClean="0"/>
              <a:t>‹#›</a:t>
            </a:fld>
            <a:endParaRPr lang="en-US"/>
          </a:p>
        </p:txBody>
      </p:sp>
    </p:spTree>
    <p:extLst>
      <p:ext uri="{BB962C8B-B14F-4D97-AF65-F5344CB8AC3E}">
        <p14:creationId xmlns:p14="http://schemas.microsoft.com/office/powerpoint/2010/main" val="2817675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A59420-080A-427D-8B6B-BDCE8ED99B40}" type="datetimeFigureOut">
              <a:rPr lang="en-US" smtClean="0"/>
              <a:t>7/22/2019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42576-B408-4CAF-9151-4DDE82DBC28A}" type="slidenum">
              <a:rPr lang="en-US" smtClean="0"/>
              <a:t>‹#›</a:t>
            </a:fld>
            <a:endParaRPr lang="en-US"/>
          </a:p>
        </p:txBody>
      </p:sp>
    </p:spTree>
    <p:extLst>
      <p:ext uri="{BB962C8B-B14F-4D97-AF65-F5344CB8AC3E}">
        <p14:creationId xmlns:p14="http://schemas.microsoft.com/office/powerpoint/2010/main" val="171938122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64973" y="2054087"/>
            <a:ext cx="9144000" cy="2317268"/>
          </a:xfrm>
        </p:spPr>
        <p:txBody>
          <a:bodyPr>
            <a:normAutofit fontScale="90000"/>
          </a:bodyPr>
          <a:lstStyle/>
          <a:p>
            <a:r>
              <a:rPr lang="en-US" sz="4000" dirty="0"/>
              <a:t>Figure out </a:t>
            </a:r>
            <a:br>
              <a:rPr lang="en-US" dirty="0"/>
            </a:br>
            <a:r>
              <a:rPr lang="en-US" sz="4400" b="1" dirty="0"/>
              <a:t>What restaurants are worth going </a:t>
            </a:r>
            <a:br>
              <a:rPr lang="en-US" sz="4400" b="1" dirty="0"/>
            </a:br>
            <a:r>
              <a:rPr lang="en-US" sz="4400" b="1" dirty="0"/>
              <a:t> based on </a:t>
            </a:r>
            <a:br>
              <a:rPr lang="en-US" sz="4400" b="1" dirty="0"/>
            </a:br>
            <a:r>
              <a:rPr lang="en-US" sz="4400" b="1" dirty="0"/>
              <a:t>Foursquare user feedback</a:t>
            </a:r>
            <a:endParaRPr lang="en-US" sz="4400" b="1" dirty="0"/>
          </a:p>
        </p:txBody>
      </p:sp>
    </p:spTree>
    <p:extLst>
      <p:ext uri="{BB962C8B-B14F-4D97-AF65-F5344CB8AC3E}">
        <p14:creationId xmlns:p14="http://schemas.microsoft.com/office/powerpoint/2010/main" val="2487072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7807" y="938456"/>
            <a:ext cx="2567498" cy="523220"/>
          </a:xfrm>
          <a:prstGeom prst="rect">
            <a:avLst/>
          </a:prstGeom>
        </p:spPr>
        <p:txBody>
          <a:bodyPr wrap="none">
            <a:spAutoFit/>
          </a:bodyPr>
          <a:lstStyle/>
          <a:p>
            <a:pPr marR="0">
              <a:spcBef>
                <a:spcPts val="0"/>
              </a:spcBef>
              <a:spcAft>
                <a:spcPts val="0"/>
              </a:spcAft>
            </a:pPr>
            <a:r>
              <a:rPr lang="en-US" sz="2800" b="1" dirty="0">
                <a:latin typeface="+mj-lt"/>
                <a:ea typeface="Calibri" panose="020F0502020204030204" pitchFamily="34" charset="0"/>
                <a:cs typeface="Times New Roman" panose="02020603050405020304" pitchFamily="18" charset="0"/>
              </a:rPr>
              <a:t>Data Preparation</a:t>
            </a:r>
          </a:p>
        </p:txBody>
      </p:sp>
      <p:sp>
        <p:nvSpPr>
          <p:cNvPr id="5" name="Rectangle 4"/>
          <p:cNvSpPr/>
          <p:nvPr/>
        </p:nvSpPr>
        <p:spPr>
          <a:xfrm>
            <a:off x="987807" y="1461676"/>
            <a:ext cx="9640436" cy="369332"/>
          </a:xfrm>
          <a:prstGeom prst="rect">
            <a:avLst/>
          </a:prstGeom>
        </p:spPr>
        <p:txBody>
          <a:bodyPr wrap="square">
            <a:spAutoFit/>
          </a:bodyPr>
          <a:lstStyle/>
          <a:p>
            <a:pPr marL="342900" marR="0" lvl="0" indent="-342900" algn="just">
              <a:spcBef>
                <a:spcPts val="0"/>
              </a:spcBef>
              <a:spcAft>
                <a:spcPts val="0"/>
              </a:spcAft>
              <a:buFont typeface="Symbol" panose="05050102010706020507" pitchFamily="18" charset="2"/>
              <a:buChar char=""/>
            </a:pPr>
            <a:r>
              <a:rPr lang="en-US" dirty="0"/>
              <a:t>Create dummy variables for total likes and categories so we can cluster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a:blip r:embed="rId2"/>
          <a:stretch>
            <a:fillRect/>
          </a:stretch>
        </p:blipFill>
        <p:spPr>
          <a:xfrm>
            <a:off x="1153800" y="1905506"/>
            <a:ext cx="7106382" cy="1757110"/>
          </a:xfrm>
          <a:prstGeom prst="rect">
            <a:avLst/>
          </a:prstGeom>
        </p:spPr>
      </p:pic>
      <p:sp>
        <p:nvSpPr>
          <p:cNvPr id="3" name="Rectangle 2"/>
          <p:cNvSpPr/>
          <p:nvPr/>
        </p:nvSpPr>
        <p:spPr>
          <a:xfrm>
            <a:off x="1153800" y="3957864"/>
            <a:ext cx="10296078" cy="1908215"/>
          </a:xfrm>
          <a:prstGeom prst="rect">
            <a:avLst/>
          </a:prstGeom>
        </p:spPr>
        <p:txBody>
          <a:bodyPr wrap="square">
            <a:spAutoFit/>
          </a:bodyPr>
          <a:lstStyle/>
          <a:p>
            <a:r>
              <a:rPr lang="en-US" sz="2800" b="1" dirty="0">
                <a:latin typeface="+mj-lt"/>
                <a:ea typeface="Calibri" panose="020F0502020204030204" pitchFamily="34" charset="0"/>
                <a:cs typeface="Times New Roman" panose="02020603050405020304" pitchFamily="18" charset="0"/>
              </a:rPr>
              <a:t>Algorithm</a:t>
            </a:r>
          </a:p>
          <a:p>
            <a:pPr marL="457200" marR="0">
              <a:spcBef>
                <a:spcPts val="0"/>
              </a:spcBef>
              <a:spcAft>
                <a:spcPts val="0"/>
              </a:spcAft>
            </a:pPr>
            <a:r>
              <a:rPr lang="en-US" b="1" dirty="0">
                <a:latin typeface="Calibri" panose="020F050202020403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I will take the gathered data (see above in Data Acquisition Approach and Data Required sections) and will create a k-means clustering algorithm that groups restaurants into 4-5 clusters so that people looking to eat in Hoboken can easily see which restaurants are the best to eat at, what cuisine is available and where in Hoboken they can look to eat</a:t>
            </a:r>
            <a:endParaRPr lang="en-US" dirty="0"/>
          </a:p>
        </p:txBody>
      </p:sp>
    </p:spTree>
    <p:extLst>
      <p:ext uri="{BB962C8B-B14F-4D97-AF65-F5344CB8AC3E}">
        <p14:creationId xmlns:p14="http://schemas.microsoft.com/office/powerpoint/2010/main" val="3596484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11965" y="318052"/>
            <a:ext cx="9978887" cy="3748502"/>
          </a:xfrm>
        </p:spPr>
        <p:txBody>
          <a:bodyPr>
            <a:noAutofit/>
          </a:bodyPr>
          <a:lstStyle/>
          <a:p>
            <a:pPr algn="l"/>
            <a:r>
              <a:rPr lang="en-US" sz="3200" b="1" dirty="0"/>
              <a:t>Project Outcome </a:t>
            </a:r>
            <a:br>
              <a:rPr lang="en-US" sz="3200" dirty="0"/>
            </a:br>
            <a:br>
              <a:rPr lang="en-US" sz="3200" dirty="0"/>
            </a:br>
            <a:r>
              <a:rPr lang="en-US" sz="3200" dirty="0"/>
              <a:t>then cluster these restaurants based on their similarities so that a user can easily determine what type of restaurants are best to eat at based on Foursquare user feedback</a:t>
            </a:r>
          </a:p>
        </p:txBody>
      </p:sp>
    </p:spTree>
    <p:extLst>
      <p:ext uri="{BB962C8B-B14F-4D97-AF65-F5344CB8AC3E}">
        <p14:creationId xmlns:p14="http://schemas.microsoft.com/office/powerpoint/2010/main" val="3135021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9165" y="1414695"/>
            <a:ext cx="6096000" cy="1077218"/>
          </a:xfrm>
          <a:prstGeom prst="rect">
            <a:avLst/>
          </a:prstGeom>
        </p:spPr>
        <p:txBody>
          <a:bodyPr>
            <a:spAutoFit/>
          </a:bodyPr>
          <a:lstStyle/>
          <a:p>
            <a:r>
              <a:rPr lang="en-US" sz="1600" b="1" dirty="0">
                <a:effectLst/>
                <a:latin typeface="Calibri" panose="020F0502020204030204" pitchFamily="34" charset="0"/>
                <a:ea typeface="Calibri" panose="020F0502020204030204" pitchFamily="34" charset="0"/>
                <a:cs typeface="Times New Roman" panose="02020603050405020304" pitchFamily="18" charset="0"/>
              </a:rPr>
              <a:t>Cluster 1</a:t>
            </a:r>
          </a:p>
          <a:p>
            <a:pPr marL="342900" marR="0" lvl="0" indent="-342900">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Characteristics</a:t>
            </a:r>
          </a:p>
          <a:p>
            <a:pPr marL="742950" marR="0" lvl="1" indent="-285750">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rPr>
              <a:t>Poor quality food</a:t>
            </a:r>
          </a:p>
          <a:p>
            <a:pPr marL="742950" marR="0" lvl="1" indent="-285750">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rPr>
              <a:t>Mostly Italian food or other</a:t>
            </a:r>
          </a:p>
        </p:txBody>
      </p:sp>
      <p:sp>
        <p:nvSpPr>
          <p:cNvPr id="6" name="Rectangle 5"/>
          <p:cNvSpPr/>
          <p:nvPr/>
        </p:nvSpPr>
        <p:spPr>
          <a:xfrm>
            <a:off x="1020554" y="713169"/>
            <a:ext cx="3076611" cy="523220"/>
          </a:xfrm>
          <a:prstGeom prst="rect">
            <a:avLst/>
          </a:prstGeom>
        </p:spPr>
        <p:txBody>
          <a:bodyPr wrap="none">
            <a:spAutoFit/>
          </a:bodyPr>
          <a:lstStyle/>
          <a:p>
            <a:r>
              <a:rPr lang="en-US" sz="2800" b="1" dirty="0">
                <a:latin typeface="+mj-lt"/>
                <a:ea typeface="Calibri" panose="020F0502020204030204" pitchFamily="34" charset="0"/>
                <a:cs typeface="Times New Roman" panose="02020603050405020304" pitchFamily="18" charset="0"/>
              </a:rPr>
              <a:t>Findings :  Outcome </a:t>
            </a:r>
          </a:p>
        </p:txBody>
      </p:sp>
      <p:pic>
        <p:nvPicPr>
          <p:cNvPr id="8" name="Picture 7"/>
          <p:cNvPicPr/>
          <p:nvPr/>
        </p:nvPicPr>
        <p:blipFill>
          <a:blip r:embed="rId2"/>
          <a:stretch>
            <a:fillRect/>
          </a:stretch>
        </p:blipFill>
        <p:spPr>
          <a:xfrm>
            <a:off x="1125365" y="2766367"/>
            <a:ext cx="5943600" cy="2950210"/>
          </a:xfrm>
          <a:prstGeom prst="rect">
            <a:avLst/>
          </a:prstGeom>
        </p:spPr>
      </p:pic>
    </p:spTree>
    <p:extLst>
      <p:ext uri="{BB962C8B-B14F-4D97-AF65-F5344CB8AC3E}">
        <p14:creationId xmlns:p14="http://schemas.microsoft.com/office/powerpoint/2010/main" val="4196675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20554" y="713169"/>
            <a:ext cx="3076611" cy="523220"/>
          </a:xfrm>
          <a:prstGeom prst="rect">
            <a:avLst/>
          </a:prstGeom>
        </p:spPr>
        <p:txBody>
          <a:bodyPr wrap="none">
            <a:spAutoFit/>
          </a:bodyPr>
          <a:lstStyle/>
          <a:p>
            <a:r>
              <a:rPr lang="en-US" sz="2800" b="1" dirty="0">
                <a:latin typeface="+mj-lt"/>
                <a:ea typeface="Calibri" panose="020F0502020204030204" pitchFamily="34" charset="0"/>
                <a:cs typeface="Times New Roman" panose="02020603050405020304" pitchFamily="18" charset="0"/>
              </a:rPr>
              <a:t>Findings :  Outcome </a:t>
            </a:r>
          </a:p>
        </p:txBody>
      </p:sp>
      <p:sp>
        <p:nvSpPr>
          <p:cNvPr id="2" name="Rectangle 1"/>
          <p:cNvSpPr/>
          <p:nvPr/>
        </p:nvSpPr>
        <p:spPr>
          <a:xfrm>
            <a:off x="1125365" y="1325542"/>
            <a:ext cx="6096000" cy="1077218"/>
          </a:xfrm>
          <a:prstGeom prst="rect">
            <a:avLst/>
          </a:prstGeom>
        </p:spPr>
        <p:txBody>
          <a:bodyPr>
            <a:spAutoFit/>
          </a:bodyPr>
          <a:lstStyle/>
          <a:p>
            <a:r>
              <a:rPr lang="en-US" sz="1600" b="1" dirty="0">
                <a:effectLst/>
                <a:latin typeface="Calibri" panose="020F0502020204030204" pitchFamily="34" charset="0"/>
                <a:ea typeface="Calibri" panose="020F0502020204030204" pitchFamily="34" charset="0"/>
                <a:cs typeface="Times New Roman" panose="02020603050405020304" pitchFamily="18" charset="0"/>
              </a:rPr>
              <a:t>Cluster 2</a:t>
            </a:r>
          </a:p>
          <a:p>
            <a:pPr marL="342900" marR="0" lvl="0" indent="-342900">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Characteristics</a:t>
            </a:r>
          </a:p>
          <a:p>
            <a:pPr marL="742950" marR="0" lvl="1" indent="-285750">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rPr>
              <a:t>Below average quality food</a:t>
            </a:r>
          </a:p>
          <a:p>
            <a:pPr marL="742950" marR="0" lvl="1" indent="-285750">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rPr>
              <a:t>Mostly Europe / Asia inspired food</a:t>
            </a:r>
          </a:p>
        </p:txBody>
      </p:sp>
      <p:pic>
        <p:nvPicPr>
          <p:cNvPr id="7" name="Picture 6"/>
          <p:cNvPicPr/>
          <p:nvPr/>
        </p:nvPicPr>
        <p:blipFill>
          <a:blip r:embed="rId2"/>
          <a:stretch>
            <a:fillRect/>
          </a:stretch>
        </p:blipFill>
        <p:spPr>
          <a:xfrm>
            <a:off x="1020553" y="2368801"/>
            <a:ext cx="7752385" cy="3528415"/>
          </a:xfrm>
          <a:prstGeom prst="rect">
            <a:avLst/>
          </a:prstGeom>
        </p:spPr>
      </p:pic>
    </p:spTree>
    <p:extLst>
      <p:ext uri="{BB962C8B-B14F-4D97-AF65-F5344CB8AC3E}">
        <p14:creationId xmlns:p14="http://schemas.microsoft.com/office/powerpoint/2010/main" val="3489137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20554" y="713169"/>
            <a:ext cx="3076611" cy="523220"/>
          </a:xfrm>
          <a:prstGeom prst="rect">
            <a:avLst/>
          </a:prstGeom>
        </p:spPr>
        <p:txBody>
          <a:bodyPr wrap="none">
            <a:spAutoFit/>
          </a:bodyPr>
          <a:lstStyle/>
          <a:p>
            <a:r>
              <a:rPr lang="en-US" sz="2800" b="1" dirty="0">
                <a:latin typeface="+mj-lt"/>
                <a:ea typeface="Calibri" panose="020F0502020204030204" pitchFamily="34" charset="0"/>
                <a:cs typeface="Times New Roman" panose="02020603050405020304" pitchFamily="18" charset="0"/>
              </a:rPr>
              <a:t>Findings :  Outcome </a:t>
            </a:r>
          </a:p>
        </p:txBody>
      </p:sp>
      <p:sp>
        <p:nvSpPr>
          <p:cNvPr id="3" name="Rectangle 2"/>
          <p:cNvSpPr/>
          <p:nvPr/>
        </p:nvSpPr>
        <p:spPr>
          <a:xfrm>
            <a:off x="1049165" y="1236389"/>
            <a:ext cx="6096000" cy="1200329"/>
          </a:xfrm>
          <a:prstGeom prst="rect">
            <a:avLst/>
          </a:prstGeom>
        </p:spPr>
        <p:txBody>
          <a:bodyPr>
            <a:spAutoFit/>
          </a:bodyPr>
          <a:lstStyle/>
          <a:p>
            <a:r>
              <a:rPr lang="en-US" b="1" dirty="0">
                <a:effectLst/>
                <a:latin typeface="Calibri" panose="020F0502020204030204" pitchFamily="34" charset="0"/>
                <a:ea typeface="Calibri" panose="020F0502020204030204" pitchFamily="34" charset="0"/>
                <a:cs typeface="Times New Roman" panose="02020603050405020304" pitchFamily="18" charset="0"/>
              </a:rPr>
              <a:t>Cluster 3</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Characteristics</a:t>
            </a:r>
          </a:p>
          <a:p>
            <a:pPr marL="742950" marR="0" lvl="1" indent="-285750">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Times New Roman" panose="02020603050405020304" pitchFamily="18" charset="0"/>
              </a:rPr>
              <a:t>High quality food</a:t>
            </a:r>
          </a:p>
          <a:p>
            <a:pPr marL="742950" marR="0" lvl="1" indent="-285750">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Times New Roman" panose="02020603050405020304" pitchFamily="18" charset="0"/>
              </a:rPr>
              <a:t>Mostly Mexican and South American inspired food</a:t>
            </a:r>
          </a:p>
        </p:txBody>
      </p:sp>
      <p:pic>
        <p:nvPicPr>
          <p:cNvPr id="8" name="Picture 7"/>
          <p:cNvPicPr/>
          <p:nvPr/>
        </p:nvPicPr>
        <p:blipFill>
          <a:blip r:embed="rId2"/>
          <a:stretch>
            <a:fillRect/>
          </a:stretch>
        </p:blipFill>
        <p:spPr>
          <a:xfrm>
            <a:off x="1125364" y="2682245"/>
            <a:ext cx="7540333" cy="3324660"/>
          </a:xfrm>
          <a:prstGeom prst="rect">
            <a:avLst/>
          </a:prstGeom>
        </p:spPr>
      </p:pic>
    </p:spTree>
    <p:extLst>
      <p:ext uri="{BB962C8B-B14F-4D97-AF65-F5344CB8AC3E}">
        <p14:creationId xmlns:p14="http://schemas.microsoft.com/office/powerpoint/2010/main" val="124270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20554" y="713169"/>
            <a:ext cx="8589916" cy="523220"/>
          </a:xfrm>
          <a:prstGeom prst="rect">
            <a:avLst/>
          </a:prstGeom>
        </p:spPr>
        <p:txBody>
          <a:bodyPr wrap="none">
            <a:spAutoFit/>
          </a:bodyPr>
          <a:lstStyle/>
          <a:p>
            <a:r>
              <a:rPr lang="en-US" sz="2800" b="1" dirty="0">
                <a:latin typeface="+mj-lt"/>
                <a:ea typeface="Calibri" panose="020F0502020204030204" pitchFamily="34" charset="0"/>
                <a:cs typeface="Times New Roman" panose="02020603050405020304" pitchFamily="18" charset="0"/>
              </a:rPr>
              <a:t>Findings :  Outcome – 4 clusters with below characteristics  </a:t>
            </a:r>
          </a:p>
        </p:txBody>
      </p:sp>
      <p:sp>
        <p:nvSpPr>
          <p:cNvPr id="3" name="Rectangle 2"/>
          <p:cNvSpPr/>
          <p:nvPr/>
        </p:nvSpPr>
        <p:spPr>
          <a:xfrm>
            <a:off x="1020554" y="1109895"/>
            <a:ext cx="7434333" cy="1477328"/>
          </a:xfrm>
          <a:prstGeom prst="rect">
            <a:avLst/>
          </a:prstGeom>
        </p:spPr>
        <p:txBody>
          <a:bodyPr wrap="square">
            <a:spAutoFit/>
          </a:bodyPr>
          <a:lstStyle/>
          <a:p>
            <a:r>
              <a:rPr lang="en-US" dirty="0"/>
              <a:t> </a:t>
            </a:r>
          </a:p>
          <a:p>
            <a:r>
              <a:rPr lang="en-US" dirty="0"/>
              <a:t>Cluster 4</a:t>
            </a:r>
            <a:endParaRPr lang="en-US" sz="1600" dirty="0"/>
          </a:p>
          <a:p>
            <a:pPr marL="285750" lvl="0" indent="-285750">
              <a:buFont typeface="Courier New" panose="02070309020205020404" pitchFamily="49" charset="0"/>
              <a:buChar char="o"/>
            </a:pPr>
            <a:r>
              <a:rPr lang="en-US" dirty="0"/>
              <a:t>Characteristics</a:t>
            </a:r>
            <a:endParaRPr lang="en-US" sz="1600" dirty="0"/>
          </a:p>
          <a:p>
            <a:pPr marL="742950" lvl="1" indent="-285750">
              <a:buFont typeface="Courier New" panose="02070309020205020404" pitchFamily="49" charset="0"/>
              <a:buChar char="o"/>
            </a:pPr>
            <a:r>
              <a:rPr lang="en-US" dirty="0"/>
              <a:t>Above average quality food</a:t>
            </a:r>
            <a:endParaRPr lang="en-US" sz="1600" dirty="0"/>
          </a:p>
          <a:p>
            <a:pPr marL="742950" lvl="1" indent="-285750">
              <a:buFont typeface="Courier New" panose="02070309020205020404" pitchFamily="49" charset="0"/>
              <a:buChar char="o"/>
            </a:pPr>
            <a:r>
              <a:rPr lang="en-US" dirty="0"/>
              <a:t>Mostly Bars</a:t>
            </a:r>
            <a:endParaRPr lang="en-US" sz="1600" dirty="0"/>
          </a:p>
        </p:txBody>
      </p:sp>
      <p:pic>
        <p:nvPicPr>
          <p:cNvPr id="5" name="Picture 4"/>
          <p:cNvPicPr/>
          <p:nvPr/>
        </p:nvPicPr>
        <p:blipFill>
          <a:blip r:embed="rId2"/>
          <a:stretch>
            <a:fillRect/>
          </a:stretch>
        </p:blipFill>
        <p:spPr>
          <a:xfrm>
            <a:off x="1125364" y="2851321"/>
            <a:ext cx="7920162" cy="3197787"/>
          </a:xfrm>
          <a:prstGeom prst="rect">
            <a:avLst/>
          </a:prstGeom>
        </p:spPr>
      </p:pic>
    </p:spTree>
    <p:extLst>
      <p:ext uri="{BB962C8B-B14F-4D97-AF65-F5344CB8AC3E}">
        <p14:creationId xmlns:p14="http://schemas.microsoft.com/office/powerpoint/2010/main" val="273499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20554" y="713169"/>
            <a:ext cx="3975897" cy="523220"/>
          </a:xfrm>
          <a:prstGeom prst="rect">
            <a:avLst/>
          </a:prstGeom>
        </p:spPr>
        <p:txBody>
          <a:bodyPr wrap="none">
            <a:spAutoFit/>
          </a:bodyPr>
          <a:lstStyle/>
          <a:p>
            <a:r>
              <a:rPr lang="en-US" sz="2800" b="1" dirty="0">
                <a:latin typeface="+mj-lt"/>
                <a:ea typeface="Calibri" panose="020F0502020204030204" pitchFamily="34" charset="0"/>
                <a:cs typeface="Times New Roman" panose="02020603050405020304" pitchFamily="18" charset="0"/>
              </a:rPr>
              <a:t>Findings :  Outcome : Map</a:t>
            </a:r>
          </a:p>
        </p:txBody>
      </p:sp>
      <p:pic>
        <p:nvPicPr>
          <p:cNvPr id="7" name="Picture 6"/>
          <p:cNvPicPr/>
          <p:nvPr/>
        </p:nvPicPr>
        <p:blipFill>
          <a:blip r:embed="rId2"/>
          <a:stretch>
            <a:fillRect/>
          </a:stretch>
        </p:blipFill>
        <p:spPr>
          <a:xfrm>
            <a:off x="1020554" y="1518312"/>
            <a:ext cx="8589916" cy="4717895"/>
          </a:xfrm>
          <a:prstGeom prst="rect">
            <a:avLst/>
          </a:prstGeom>
        </p:spPr>
      </p:pic>
    </p:spTree>
    <p:extLst>
      <p:ext uri="{BB962C8B-B14F-4D97-AF65-F5344CB8AC3E}">
        <p14:creationId xmlns:p14="http://schemas.microsoft.com/office/powerpoint/2010/main" val="4041370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7252" y="1510748"/>
            <a:ext cx="9276521" cy="3748502"/>
          </a:xfrm>
        </p:spPr>
        <p:txBody>
          <a:bodyPr>
            <a:noAutofit/>
          </a:bodyPr>
          <a:lstStyle/>
          <a:p>
            <a:pPr algn="l"/>
            <a:r>
              <a:rPr lang="en-US" sz="3200" b="1" dirty="0"/>
              <a:t>About the location </a:t>
            </a:r>
            <a:br>
              <a:rPr lang="en-US" sz="3200" dirty="0"/>
            </a:br>
            <a:br>
              <a:rPr lang="en-US" sz="3200" dirty="0"/>
            </a:br>
            <a:r>
              <a:rPr lang="en-US" sz="3200" dirty="0"/>
              <a:t>The city of Hoboken, NJ is relatively small at ~1 square mile but it is packed with restaurants, night life and amazing people. For people that are new to Hoboken, despite its small geographic size, it can be daunting to figure out what restaurants are worth going to and where they are.  For people that used to live in Hoboken or are visiting Hoboken, how do you know what the best places are to get something to eat?</a:t>
            </a:r>
          </a:p>
        </p:txBody>
      </p:sp>
    </p:spTree>
    <p:extLst>
      <p:ext uri="{BB962C8B-B14F-4D97-AF65-F5344CB8AC3E}">
        <p14:creationId xmlns:p14="http://schemas.microsoft.com/office/powerpoint/2010/main" val="1506041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11965" y="318052"/>
            <a:ext cx="9276521" cy="3748502"/>
          </a:xfrm>
        </p:spPr>
        <p:txBody>
          <a:bodyPr>
            <a:noAutofit/>
          </a:bodyPr>
          <a:lstStyle/>
          <a:p>
            <a:pPr algn="l"/>
            <a:r>
              <a:rPr lang="en-US" sz="3200" b="1" dirty="0"/>
              <a:t>Project Objective</a:t>
            </a:r>
            <a:br>
              <a:rPr lang="en-US" sz="3200" dirty="0"/>
            </a:br>
            <a:br>
              <a:rPr lang="en-US" sz="3200" dirty="0"/>
            </a:br>
            <a:r>
              <a:rPr lang="en-US" sz="3200" dirty="0"/>
              <a:t>Create a simple guide on where to eat based on Foursquare likes, restaurant category and geographic location data for restaurants in Hoboken</a:t>
            </a:r>
          </a:p>
        </p:txBody>
      </p:sp>
    </p:spTree>
    <p:extLst>
      <p:ext uri="{BB962C8B-B14F-4D97-AF65-F5344CB8AC3E}">
        <p14:creationId xmlns:p14="http://schemas.microsoft.com/office/powerpoint/2010/main" val="3064020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8469" y="1196875"/>
            <a:ext cx="9276521" cy="2014331"/>
          </a:xfrm>
        </p:spPr>
        <p:txBody>
          <a:bodyPr>
            <a:noAutofit/>
          </a:bodyPr>
          <a:lstStyle/>
          <a:p>
            <a:pPr algn="l"/>
            <a:r>
              <a:rPr lang="en-US" sz="2800" b="1" dirty="0"/>
              <a:t>Data Requirement</a:t>
            </a:r>
            <a:br>
              <a:rPr lang="en-US" sz="2800" b="1" dirty="0"/>
            </a:br>
            <a:r>
              <a:rPr lang="en-US" sz="2800" b="1" dirty="0"/>
              <a:t>​</a:t>
            </a:r>
            <a:br>
              <a:rPr lang="en-US" sz="2800" b="1" dirty="0"/>
            </a:br>
            <a:r>
              <a:rPr lang="en-US" sz="2800" b="1" dirty="0"/>
              <a:t>Using the Foursquare API to pull the following location data on restaurants in Hoboken, NJ:</a:t>
            </a:r>
            <a:br>
              <a:rPr lang="en-US" sz="2800" dirty="0"/>
            </a:br>
            <a:endParaRPr lang="en-US" sz="2800" dirty="0"/>
          </a:p>
        </p:txBody>
      </p:sp>
      <p:sp>
        <p:nvSpPr>
          <p:cNvPr id="3" name="Rectangle 2"/>
          <p:cNvSpPr/>
          <p:nvPr/>
        </p:nvSpPr>
        <p:spPr>
          <a:xfrm>
            <a:off x="1934816" y="3211206"/>
            <a:ext cx="6096000" cy="3046988"/>
          </a:xfrm>
          <a:prstGeom prst="rect">
            <a:avLst/>
          </a:prstGeom>
        </p:spPr>
        <p:txBody>
          <a:bodyPr>
            <a:spAutoFit/>
          </a:bodyPr>
          <a:lstStyle/>
          <a:p>
            <a:r>
              <a:rPr lang="en-US" sz="2400" dirty="0"/>
              <a:t>Venue Name</a:t>
            </a:r>
            <a:br>
              <a:rPr lang="en-US" sz="2400" dirty="0"/>
            </a:br>
            <a:r>
              <a:rPr lang="en-US" sz="2400" dirty="0"/>
              <a:t>Venue ID</a:t>
            </a:r>
            <a:br>
              <a:rPr lang="en-US" sz="2400" dirty="0"/>
            </a:br>
            <a:r>
              <a:rPr lang="en-US" sz="2400" dirty="0"/>
              <a:t>Venue Location</a:t>
            </a:r>
            <a:br>
              <a:rPr lang="en-US" sz="2400" dirty="0"/>
            </a:br>
            <a:r>
              <a:rPr lang="en-US" sz="2400" dirty="0"/>
              <a:t>Venue Category</a:t>
            </a:r>
            <a:br>
              <a:rPr lang="en-US" sz="2400" dirty="0"/>
            </a:br>
            <a:r>
              <a:rPr lang="en-US" sz="2400" dirty="0"/>
              <a:t>Rating</a:t>
            </a:r>
            <a:br>
              <a:rPr lang="en-US" sz="2400" dirty="0"/>
            </a:br>
            <a:r>
              <a:rPr lang="en-US" sz="2400" dirty="0"/>
              <a:t>Price</a:t>
            </a:r>
            <a:br>
              <a:rPr lang="en-US" sz="2400" dirty="0"/>
            </a:br>
            <a:r>
              <a:rPr lang="en-US" sz="2400" dirty="0"/>
              <a:t>Count of Likes</a:t>
            </a:r>
            <a:br>
              <a:rPr lang="en-US" sz="2400" dirty="0"/>
            </a:br>
            <a:r>
              <a:rPr lang="en-US" sz="2400" dirty="0"/>
              <a:t>Phrases</a:t>
            </a:r>
            <a:endParaRPr lang="en-US" sz="2400" dirty="0"/>
          </a:p>
        </p:txBody>
      </p:sp>
    </p:spTree>
    <p:extLst>
      <p:ext uri="{BB962C8B-B14F-4D97-AF65-F5344CB8AC3E}">
        <p14:creationId xmlns:p14="http://schemas.microsoft.com/office/powerpoint/2010/main" val="829449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99930" y="1147106"/>
            <a:ext cx="9859618" cy="2677656"/>
          </a:xfrm>
          <a:prstGeom prst="rect">
            <a:avLst/>
          </a:prstGeom>
        </p:spPr>
        <p:txBody>
          <a:bodyPr wrap="square">
            <a:spAutoFit/>
          </a:bodyPr>
          <a:lstStyle/>
          <a:p>
            <a:r>
              <a:rPr lang="en-US" sz="2800" b="1" dirty="0">
                <a:latin typeface="+mj-lt"/>
                <a:ea typeface="Calibri" panose="020F0502020204030204" pitchFamily="34" charset="0"/>
                <a:cs typeface="Times New Roman" panose="02020603050405020304" pitchFamily="18" charset="0"/>
              </a:rPr>
              <a:t>Data Usage Approach – Clustering</a:t>
            </a:r>
          </a:p>
          <a:p>
            <a:r>
              <a:rPr lang="en-US" sz="2800" dirty="0">
                <a:latin typeface="+mj-lt"/>
                <a:ea typeface="Calibri" panose="020F0502020204030204" pitchFamily="34" charset="0"/>
                <a:cs typeface="Times New Roman" panose="02020603050405020304" pitchFamily="18" charset="0"/>
              </a:rPr>
              <a:t> </a:t>
            </a:r>
          </a:p>
          <a:p>
            <a:r>
              <a:rPr lang="en-US" sz="2800" dirty="0">
                <a:latin typeface="+mj-lt"/>
                <a:ea typeface="Calibri" panose="020F0502020204030204" pitchFamily="34" charset="0"/>
                <a:cs typeface="Times New Roman" panose="02020603050405020304" pitchFamily="18" charset="0"/>
              </a:rPr>
              <a:t>Using the data acquired from Foursquare create a k-means clustering algorithm that groups restaurants into 4-5 clusters so that people looking to eat in Hoboken can easily identify restaurants will cater to what their needs</a:t>
            </a:r>
          </a:p>
        </p:txBody>
      </p:sp>
    </p:spTree>
    <p:extLst>
      <p:ext uri="{BB962C8B-B14F-4D97-AF65-F5344CB8AC3E}">
        <p14:creationId xmlns:p14="http://schemas.microsoft.com/office/powerpoint/2010/main" val="4133709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7807" y="938456"/>
            <a:ext cx="3926331" cy="523220"/>
          </a:xfrm>
          <a:prstGeom prst="rect">
            <a:avLst/>
          </a:prstGeom>
        </p:spPr>
        <p:txBody>
          <a:bodyPr wrap="none">
            <a:spAutoFit/>
          </a:bodyPr>
          <a:lstStyle/>
          <a:p>
            <a:pPr marR="0">
              <a:spcBef>
                <a:spcPts val="0"/>
              </a:spcBef>
              <a:spcAft>
                <a:spcPts val="0"/>
              </a:spcAft>
            </a:pPr>
            <a:r>
              <a:rPr lang="en-US" sz="2800" b="1" dirty="0">
                <a:latin typeface="+mj-lt"/>
                <a:ea typeface="Calibri" panose="020F0502020204030204" pitchFamily="34" charset="0"/>
                <a:cs typeface="Times New Roman" panose="02020603050405020304" pitchFamily="18" charset="0"/>
              </a:rPr>
              <a:t>Data Acquisition Approach</a:t>
            </a:r>
          </a:p>
        </p:txBody>
      </p:sp>
      <p:sp>
        <p:nvSpPr>
          <p:cNvPr id="3" name="Rectangle 2"/>
          <p:cNvSpPr/>
          <p:nvPr/>
        </p:nvSpPr>
        <p:spPr>
          <a:xfrm>
            <a:off x="987806" y="1590406"/>
            <a:ext cx="7705619" cy="1200329"/>
          </a:xfrm>
          <a:prstGeom prst="rect">
            <a:avLst/>
          </a:prstGeom>
        </p:spPr>
        <p:txBody>
          <a:bodyPr wrap="square">
            <a:spAutoFit/>
          </a:bodyPr>
          <a:lstStyle/>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Get geolocator latitude and long coordinates for Hoboken, NJ</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Use Foursquare API to get a list of all venues in Hoboken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Creating a URL for all the venues in Hoboken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Pulling the JSON for the URL of venues.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p:nvPr/>
        </p:nvPicPr>
        <p:blipFill>
          <a:blip r:embed="rId2"/>
          <a:stretch>
            <a:fillRect/>
          </a:stretch>
        </p:blipFill>
        <p:spPr>
          <a:xfrm>
            <a:off x="1182858" y="3127180"/>
            <a:ext cx="5943600" cy="1644650"/>
          </a:xfrm>
          <a:prstGeom prst="rect">
            <a:avLst/>
          </a:prstGeom>
        </p:spPr>
      </p:pic>
    </p:spTree>
    <p:extLst>
      <p:ext uri="{BB962C8B-B14F-4D97-AF65-F5344CB8AC3E}">
        <p14:creationId xmlns:p14="http://schemas.microsoft.com/office/powerpoint/2010/main" val="1689864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7807" y="938456"/>
            <a:ext cx="3926331" cy="523220"/>
          </a:xfrm>
          <a:prstGeom prst="rect">
            <a:avLst/>
          </a:prstGeom>
        </p:spPr>
        <p:txBody>
          <a:bodyPr wrap="none">
            <a:spAutoFit/>
          </a:bodyPr>
          <a:lstStyle/>
          <a:p>
            <a:pPr marR="0">
              <a:spcBef>
                <a:spcPts val="0"/>
              </a:spcBef>
              <a:spcAft>
                <a:spcPts val="0"/>
              </a:spcAft>
            </a:pPr>
            <a:r>
              <a:rPr lang="en-US" sz="2800" b="1" dirty="0">
                <a:latin typeface="+mj-lt"/>
                <a:ea typeface="Calibri" panose="020F0502020204030204" pitchFamily="34" charset="0"/>
                <a:cs typeface="Times New Roman" panose="02020603050405020304" pitchFamily="18" charset="0"/>
              </a:rPr>
              <a:t>Data Acquisition Approach</a:t>
            </a:r>
          </a:p>
        </p:txBody>
      </p:sp>
      <p:pic>
        <p:nvPicPr>
          <p:cNvPr id="7" name="Picture 6"/>
          <p:cNvPicPr/>
          <p:nvPr/>
        </p:nvPicPr>
        <p:blipFill>
          <a:blip r:embed="rId2"/>
          <a:stretch>
            <a:fillRect/>
          </a:stretch>
        </p:blipFill>
        <p:spPr>
          <a:xfrm>
            <a:off x="996795" y="2256920"/>
            <a:ext cx="5410200" cy="1272540"/>
          </a:xfrm>
          <a:prstGeom prst="rect">
            <a:avLst/>
          </a:prstGeom>
        </p:spPr>
      </p:pic>
      <p:sp>
        <p:nvSpPr>
          <p:cNvPr id="8" name="Rectangle 7"/>
          <p:cNvSpPr/>
          <p:nvPr/>
        </p:nvSpPr>
        <p:spPr>
          <a:xfrm>
            <a:off x="996795" y="1456620"/>
            <a:ext cx="8667710" cy="369332"/>
          </a:xfrm>
          <a:prstGeom prst="rect">
            <a:avLst/>
          </a:prstGeom>
        </p:spPr>
        <p:txBody>
          <a:bodyPr wrap="square">
            <a:spAutoFit/>
          </a:bodyPr>
          <a:lstStyle/>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Pulling the data from Foursquare into a data frame so we can manipulate and use 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1"/>
          <p:cNvSpPr>
            <a:spLocks noChangeArrowheads="1"/>
          </p:cNvSpPr>
          <p:nvPr/>
        </p:nvSpPr>
        <p:spPr bwMode="auto">
          <a:xfrm>
            <a:off x="987807" y="3973852"/>
            <a:ext cx="7618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Now let's get a list of venue ids so we can pull likes and add to our data frame.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Get venue name, venue ID, location, category, and likes </a:t>
            </a: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511889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7807" y="938456"/>
            <a:ext cx="2567498" cy="523220"/>
          </a:xfrm>
          <a:prstGeom prst="rect">
            <a:avLst/>
          </a:prstGeom>
        </p:spPr>
        <p:txBody>
          <a:bodyPr wrap="none">
            <a:spAutoFit/>
          </a:bodyPr>
          <a:lstStyle/>
          <a:p>
            <a:pPr marR="0">
              <a:spcBef>
                <a:spcPts val="0"/>
              </a:spcBef>
              <a:spcAft>
                <a:spcPts val="0"/>
              </a:spcAft>
            </a:pPr>
            <a:r>
              <a:rPr lang="en-US" sz="2800" b="1" dirty="0">
                <a:latin typeface="+mj-lt"/>
                <a:ea typeface="Calibri" panose="020F0502020204030204" pitchFamily="34" charset="0"/>
                <a:cs typeface="Times New Roman" panose="02020603050405020304" pitchFamily="18" charset="0"/>
              </a:rPr>
              <a:t>Data Preparation</a:t>
            </a:r>
          </a:p>
        </p:txBody>
      </p:sp>
      <p:sp>
        <p:nvSpPr>
          <p:cNvPr id="3" name="Rectangle 2"/>
          <p:cNvSpPr/>
          <p:nvPr/>
        </p:nvSpPr>
        <p:spPr>
          <a:xfrm>
            <a:off x="996794" y="1434560"/>
            <a:ext cx="10046343" cy="646331"/>
          </a:xfrm>
          <a:prstGeom prst="rect">
            <a:avLst/>
          </a:prstGeom>
        </p:spPr>
        <p:txBody>
          <a:bodyPr wrap="square">
            <a:spAutoFit/>
          </a:bodyPr>
          <a:lstStyle/>
          <a:p>
            <a:pPr marL="342900" marR="0" lvl="0" indent="-342900" algn="just">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Prepping our data for clustering. This will include combining data from different lists, creating new categorical data to be used, binning data and then encoding the data for clustering.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p:cNvPicPr/>
          <p:nvPr/>
        </p:nvPicPr>
        <p:blipFill>
          <a:blip r:embed="rId2"/>
          <a:stretch>
            <a:fillRect/>
          </a:stretch>
        </p:blipFill>
        <p:spPr>
          <a:xfrm>
            <a:off x="1107380" y="2080891"/>
            <a:ext cx="6095278" cy="1409700"/>
          </a:xfrm>
          <a:prstGeom prst="rect">
            <a:avLst/>
          </a:prstGeom>
        </p:spPr>
      </p:pic>
      <p:sp>
        <p:nvSpPr>
          <p:cNvPr id="4" name="Rectangle 3"/>
          <p:cNvSpPr/>
          <p:nvPr/>
        </p:nvSpPr>
        <p:spPr>
          <a:xfrm>
            <a:off x="1107380" y="3490591"/>
            <a:ext cx="4653838" cy="369332"/>
          </a:xfrm>
          <a:prstGeom prst="rect">
            <a:avLst/>
          </a:prstGeom>
        </p:spPr>
        <p:txBody>
          <a:bodyPr wrap="none">
            <a:spAutoFit/>
          </a:bodyPr>
          <a:lstStyle/>
          <a:p>
            <a:pPr marL="342900" marR="0" lvl="0" indent="-342900" algn="just">
              <a:spcBef>
                <a:spcPts val="0"/>
              </a:spcBef>
              <a:spcAft>
                <a:spcPts val="0"/>
              </a:spcAft>
              <a:buFont typeface="Symbol" panose="05050102010706020507" pitchFamily="18" charset="2"/>
              <a:buChar char=""/>
            </a:pPr>
            <a:r>
              <a:rPr lang="en-US">
                <a:latin typeface="Calibri" panose="020F0502020204030204" pitchFamily="34" charset="0"/>
                <a:ea typeface="Calibri" panose="020F0502020204030204" pitchFamily="34" charset="0"/>
                <a:cs typeface="Times New Roman" panose="02020603050405020304" pitchFamily="18" charset="0"/>
              </a:rPr>
              <a:t>Combine our list of likes into our data frame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p:nvPr/>
        </p:nvPicPr>
        <p:blipFill>
          <a:blip r:embed="rId3"/>
          <a:stretch>
            <a:fillRect/>
          </a:stretch>
        </p:blipFill>
        <p:spPr>
          <a:xfrm>
            <a:off x="1093312" y="4109806"/>
            <a:ext cx="5105400" cy="1438275"/>
          </a:xfrm>
          <a:prstGeom prst="rect">
            <a:avLst/>
          </a:prstGeom>
        </p:spPr>
      </p:pic>
    </p:spTree>
    <p:extLst>
      <p:ext uri="{BB962C8B-B14F-4D97-AF65-F5344CB8AC3E}">
        <p14:creationId xmlns:p14="http://schemas.microsoft.com/office/powerpoint/2010/main" val="4054830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7807" y="938456"/>
            <a:ext cx="2567498" cy="523220"/>
          </a:xfrm>
          <a:prstGeom prst="rect">
            <a:avLst/>
          </a:prstGeom>
        </p:spPr>
        <p:txBody>
          <a:bodyPr wrap="none">
            <a:spAutoFit/>
          </a:bodyPr>
          <a:lstStyle/>
          <a:p>
            <a:pPr marR="0">
              <a:spcBef>
                <a:spcPts val="0"/>
              </a:spcBef>
              <a:spcAft>
                <a:spcPts val="0"/>
              </a:spcAft>
            </a:pPr>
            <a:r>
              <a:rPr lang="en-US" sz="2800" b="1" dirty="0">
                <a:latin typeface="+mj-lt"/>
                <a:ea typeface="Calibri" panose="020F0502020204030204" pitchFamily="34" charset="0"/>
                <a:cs typeface="Times New Roman" panose="02020603050405020304" pitchFamily="18" charset="0"/>
              </a:rPr>
              <a:t>Data Preparation</a:t>
            </a:r>
          </a:p>
        </p:txBody>
      </p:sp>
      <p:sp>
        <p:nvSpPr>
          <p:cNvPr id="5" name="Rectangle 4"/>
          <p:cNvSpPr/>
          <p:nvPr/>
        </p:nvSpPr>
        <p:spPr>
          <a:xfrm>
            <a:off x="987807" y="1461676"/>
            <a:ext cx="9640436" cy="646331"/>
          </a:xfrm>
          <a:prstGeom prst="rect">
            <a:avLst/>
          </a:prstGeom>
        </p:spPr>
        <p:txBody>
          <a:bodyPr wrap="square">
            <a:spAutoFit/>
          </a:bodyPr>
          <a:lstStyle/>
          <a:p>
            <a:pPr marL="342900" marR="0" lvl="0" indent="-342900" algn="just">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Let's look at our like data to set bins and based on number of likes set them to appropriate values (see below like histogram) </a:t>
            </a:r>
            <a:r>
              <a:rPr lang="en-US" sz="1600" i="1" dirty="0">
                <a:effectLst/>
                <a:latin typeface="Calibri" panose="020F0502020204030204" pitchFamily="34" charset="0"/>
                <a:ea typeface="Calibri" panose="020F0502020204030204" pitchFamily="34" charset="0"/>
                <a:cs typeface="Times New Roman" panose="02020603050405020304" pitchFamily="18" charset="0"/>
              </a:rPr>
              <a:t>Visualize our total likes based on a histogram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p:nvPr/>
        </p:nvPicPr>
        <p:blipFill>
          <a:blip r:embed="rId2"/>
          <a:stretch>
            <a:fillRect/>
          </a:stretch>
        </p:blipFill>
        <p:spPr>
          <a:xfrm>
            <a:off x="1255028" y="2108007"/>
            <a:ext cx="4048492" cy="2114550"/>
          </a:xfrm>
          <a:prstGeom prst="rect">
            <a:avLst/>
          </a:prstGeom>
        </p:spPr>
      </p:pic>
      <p:sp>
        <p:nvSpPr>
          <p:cNvPr id="6" name="Rectangle 5"/>
          <p:cNvSpPr/>
          <p:nvPr/>
        </p:nvSpPr>
        <p:spPr>
          <a:xfrm>
            <a:off x="987807" y="4222557"/>
            <a:ext cx="6096000" cy="646331"/>
          </a:xfrm>
          <a:prstGeom prst="rect">
            <a:avLst/>
          </a:prstGeom>
        </p:spPr>
        <p:txBody>
          <a:bodyPr>
            <a:spAutoFit/>
          </a:bodyPr>
          <a:lstStyle/>
          <a:p>
            <a:pPr marL="342900" indent="-342900" algn="jus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categorize our restaurants based on likes and grouping based on type of restaurants </a:t>
            </a:r>
          </a:p>
        </p:txBody>
      </p:sp>
      <p:pic>
        <p:nvPicPr>
          <p:cNvPr id="11" name="Picture 10"/>
          <p:cNvPicPr/>
          <p:nvPr/>
        </p:nvPicPr>
        <p:blipFill>
          <a:blip r:embed="rId3"/>
          <a:stretch>
            <a:fillRect/>
          </a:stretch>
        </p:blipFill>
        <p:spPr>
          <a:xfrm>
            <a:off x="1255028" y="4868888"/>
            <a:ext cx="4625975" cy="1552575"/>
          </a:xfrm>
          <a:prstGeom prst="rect">
            <a:avLst/>
          </a:prstGeom>
        </p:spPr>
      </p:pic>
    </p:spTree>
    <p:extLst>
      <p:ext uri="{BB962C8B-B14F-4D97-AF65-F5344CB8AC3E}">
        <p14:creationId xmlns:p14="http://schemas.microsoft.com/office/powerpoint/2010/main" val="35892592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995</TotalTime>
  <Words>347</Words>
  <Application>Microsoft Office PowerPoint</Application>
  <PresentationFormat>Widescreen</PresentationFormat>
  <Paragraphs>51</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Courier New</vt:lpstr>
      <vt:lpstr>Symbol</vt:lpstr>
      <vt:lpstr>Times New Roman</vt:lpstr>
      <vt:lpstr>Office Theme</vt:lpstr>
      <vt:lpstr>Figure out  What restaurants are worth going   based on  Foursquare user feedback</vt:lpstr>
      <vt:lpstr>About the location   The city of Hoboken, NJ is relatively small at ~1 square mile but it is packed with restaurants, night life and amazing people. For people that are new to Hoboken, despite its small geographic size, it can be daunting to figure out what restaurants are worth going to and where they are.  For people that used to live in Hoboken or are visiting Hoboken, how do you know what the best places are to get something to eat?</vt:lpstr>
      <vt:lpstr>Project Objective  Create a simple guide on where to eat based on Foursquare likes, restaurant category and geographic location data for restaurants in Hoboken</vt:lpstr>
      <vt:lpstr>Data Requirement ​ Using the Foursquare API to pull the following location data on restaurants in Hoboken, NJ: </vt:lpstr>
      <vt:lpstr>PowerPoint Presentation</vt:lpstr>
      <vt:lpstr>PowerPoint Presentation</vt:lpstr>
      <vt:lpstr>PowerPoint Presentation</vt:lpstr>
      <vt:lpstr>PowerPoint Presentation</vt:lpstr>
      <vt:lpstr>PowerPoint Presentation</vt:lpstr>
      <vt:lpstr>PowerPoint Presentation</vt:lpstr>
      <vt:lpstr>Project Outcome   then cluster these restaurants based on their similarities so that a user can easily determine what type of restaurants are best to eat at based on Foursquare user feedback</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 out  What restaurants are worth going   based on  Foursquare user feedback</dc:title>
  <dc:creator>Krishnavilas, Sudheep</dc:creator>
  <cp:lastModifiedBy>Krishnavilas, Sudheep</cp:lastModifiedBy>
  <cp:revision>7</cp:revision>
  <dcterms:created xsi:type="dcterms:W3CDTF">2019-07-22T13:25:20Z</dcterms:created>
  <dcterms:modified xsi:type="dcterms:W3CDTF">2019-07-23T06:00:38Z</dcterms:modified>
</cp:coreProperties>
</file>